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1" r:id="rId5"/>
  </p:sldMasterIdLst>
  <p:notesMasterIdLst>
    <p:notesMasterId r:id="rId30"/>
  </p:notesMasterIdLst>
  <p:sldIdLst>
    <p:sldId id="259" r:id="rId6"/>
    <p:sldId id="264" r:id="rId7"/>
    <p:sldId id="258" r:id="rId8"/>
    <p:sldId id="279" r:id="rId9"/>
    <p:sldId id="270" r:id="rId10"/>
    <p:sldId id="257" r:id="rId11"/>
    <p:sldId id="280" r:id="rId12"/>
    <p:sldId id="265" r:id="rId13"/>
    <p:sldId id="260" r:id="rId14"/>
    <p:sldId id="268" r:id="rId15"/>
    <p:sldId id="261" r:id="rId16"/>
    <p:sldId id="262" r:id="rId17"/>
    <p:sldId id="283" r:id="rId18"/>
    <p:sldId id="282" r:id="rId19"/>
    <p:sldId id="273" r:id="rId20"/>
    <p:sldId id="269" r:id="rId21"/>
    <p:sldId id="266" r:id="rId22"/>
    <p:sldId id="271" r:id="rId23"/>
    <p:sldId id="278" r:id="rId24"/>
    <p:sldId id="276" r:id="rId25"/>
    <p:sldId id="275" r:id="rId26"/>
    <p:sldId id="284" r:id="rId27"/>
    <p:sldId id="277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B019D-4FC4-4600-9CD8-D0308E280431}" v="24" dt="2023-02-21T17:27:34.097"/>
    <p1510:client id="{0AA6F2AC-07BC-8C20-FAF1-1E1E8716F32A}" v="127" dt="2023-02-21T17:26:44.853"/>
    <p1510:client id="{12716B34-8A47-B0CA-FB42-D02E3C999772}" v="47" dt="2022-11-09T16:58:43.459"/>
    <p1510:client id="{18D88F0A-F8A9-46CA-AD1B-8B0B86705D2E}" v="80" dt="2023-02-16T17:54:33.946"/>
    <p1510:client id="{1D8FBAEF-0FAA-0E86-B42A-552127115535}" v="249" dt="2023-02-14T18:19:23.560"/>
    <p1510:client id="{1F2CEC85-39E1-47C5-AF3F-E2811AC31FA7}" v="353" dt="2023-02-16T17:20:46.794"/>
    <p1510:client id="{20428F32-CA28-4B4C-B7FE-6A91C24067C6}" v="38" dt="2023-02-21T17:22:18.269"/>
    <p1510:client id="{2441F32B-7A32-459D-9BE9-A2D3C5A7AB98}" v="1" dt="2023-02-21T16:45:16.807"/>
    <p1510:client id="{2E123CED-931C-4D55-83A1-917B74589EB8}" v="17" dt="2023-02-21T16:55:00.556"/>
    <p1510:client id="{2E415AD7-9FD5-4D38-8763-5F1905F0BFB1}" v="2" dt="2023-02-21T16:47:42.543"/>
    <p1510:client id="{412B8EA7-0089-6055-F855-5BC3A92819EF}" v="155" dt="2023-02-16T18:07:48.346"/>
    <p1510:client id="{464A6C0F-3E46-458F-BBD3-AEF2B0AA237B}" v="30" dt="2023-05-10T16:42:29.063"/>
    <p1510:client id="{4E5E5D55-2DAD-417E-B103-E1A23B2299DC}" v="6" dt="2023-02-16T17:17:52.921"/>
    <p1510:client id="{53C70730-DA73-19A2-50C0-6801638DB3F1}" v="76" dt="2023-02-21T17:26:10.314"/>
    <p1510:client id="{672240BB-7C86-4462-906D-946BD3B5DC59}" v="334" dt="2023-02-16T18:08:01.370"/>
    <p1510:client id="{69943E0E-D704-469A-8247-4515D782EF9B}" v="132" dt="2023-02-21T17:26:50.217"/>
    <p1510:client id="{7A33D3FF-1DDE-465A-83A5-227930BCACC9}" v="1" dt="2023-02-14T17:07:57.491"/>
    <p1510:client id="{7E35C15D-08FE-422A-B2E9-F58A4E3D959C}" v="9" dt="2023-02-14T17:19:43.565"/>
    <p1510:client id="{807D7885-78EF-4881-8027-924E918EC9D9}" v="266" dt="2023-02-14T18:23:59.566"/>
    <p1510:client id="{8644D332-755D-4026-9116-9557B7CF0B4C}" v="5" dt="2023-02-21T17:01:19.603"/>
    <p1510:client id="{957DE242-5855-C94A-874F-0842EAD26CFA}" v="357" dt="2022-11-09T16:53:25.633"/>
    <p1510:client id="{9DA8668F-63EF-4C37-8663-4F4307488F9D}" v="60" dt="2023-02-21T17:26:45.884"/>
    <p1510:client id="{B24FF2B0-C543-4A01-9611-321C9599762B}" v="21" dt="2023-02-16T17:49:29.163"/>
    <p1510:client id="{BC8B99AE-7B8C-7A81-DBF0-8990B2C01383}" v="2" dt="2023-05-10T16:40:39.881"/>
    <p1510:client id="{BE0A0F49-3B63-DCB3-5590-000B18238433}" v="452" dt="2023-05-10T16:43:25.113"/>
    <p1510:client id="{DAAC94D6-248F-4717-8A3F-CFFFEB1179B8}" v="1" dt="2022-11-09T16:42:27.678"/>
    <p1510:client id="{E5FC1C49-E7DD-15AE-F827-C39D9ECEEF9F}" v="3" dt="2023-02-14T17:33:13.221"/>
    <p1510:client id="{F522D08E-E22E-49D1-B66F-030F462E9E27}" v="121" dt="2023-02-21T17:07:35.369"/>
    <p1510:client id="{FFF24394-8B78-474F-AEBC-83A53FA65698}" v="400" dt="2023-05-10T16:50:25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78C91-1E67-47A7-AA42-0350EE323B75}" type="datetimeFigureOut"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89A9B-550C-488A-B627-69B1C68C43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3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01dbc0d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8301dbc0d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subTitle" idx="1"/>
          </p:nvPr>
        </p:nvSpPr>
        <p:spPr>
          <a:xfrm>
            <a:off x="487680" y="1463040"/>
            <a:ext cx="11216800" cy="49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title"/>
          </p:nvPr>
        </p:nvSpPr>
        <p:spPr>
          <a:xfrm>
            <a:off x="2438400" y="182880"/>
            <a:ext cx="93880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11401777" y="6521451"/>
            <a:ext cx="790400" cy="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6489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subTitle" idx="1"/>
          </p:nvPr>
        </p:nvSpPr>
        <p:spPr>
          <a:xfrm>
            <a:off x="487680" y="1463040"/>
            <a:ext cx="1121664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2438400" y="182880"/>
            <a:ext cx="938784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11401778" y="6521451"/>
            <a:ext cx="790223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487680" y="1463040"/>
            <a:ext cx="1121664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2438400" y="182880"/>
            <a:ext cx="938784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26"/>
          <p:cNvCxnSpPr/>
          <p:nvPr/>
        </p:nvCxnSpPr>
        <p:spPr>
          <a:xfrm>
            <a:off x="510117" y="6451600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6"/>
          <p:cNvCxnSpPr/>
          <p:nvPr/>
        </p:nvCxnSpPr>
        <p:spPr>
          <a:xfrm>
            <a:off x="512233" y="1416051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6"/>
          <p:cNvSpPr txBox="1"/>
          <p:nvPr/>
        </p:nvSpPr>
        <p:spPr>
          <a:xfrm>
            <a:off x="1729317" y="6521456"/>
            <a:ext cx="87376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67" b="1" i="1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I n t e g r i t y  -  S e r v i c e  -  E x c e l l e n c e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1401778" y="6521451"/>
            <a:ext cx="790223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6" name="Google Shape;66;p26" descr="C:\Users\Ashley.Murphy\Desktop\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99" y="76200"/>
            <a:ext cx="1065031" cy="121388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"/>
          <p:cNvCxnSpPr/>
          <p:nvPr/>
        </p:nvCxnSpPr>
        <p:spPr>
          <a:xfrm>
            <a:off x="508000" y="6451600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"/>
          <p:cNvSpPr txBox="1"/>
          <p:nvPr/>
        </p:nvSpPr>
        <p:spPr>
          <a:xfrm>
            <a:off x="4758600" y="1649056"/>
            <a:ext cx="57564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4400"/>
            </a:pPr>
            <a:r>
              <a:rPr lang="en" sz="5867" b="1">
                <a:solidFill>
                  <a:srgbClr val="0C2D83"/>
                </a:solidFill>
                <a:latin typeface="Trebuchet MS"/>
                <a:ea typeface="Trebuchet MS"/>
                <a:cs typeface="Trebuchet MS"/>
              </a:rPr>
              <a:t>Wireless Power Transfer</a:t>
            </a:r>
          </a:p>
        </p:txBody>
      </p:sp>
      <p:sp>
        <p:nvSpPr>
          <p:cNvPr id="77" name="Google Shape;77;p1"/>
          <p:cNvSpPr txBox="1"/>
          <p:nvPr/>
        </p:nvSpPr>
        <p:spPr>
          <a:xfrm>
            <a:off x="11401777" y="6521451"/>
            <a:ext cx="790400" cy="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fld id="{00000000-1234-1234-1234-123412341234}" type="slidenum">
              <a:rPr lang="en"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pPr algn="ctr">
                <a:buClr>
                  <a:srgbClr val="000000"/>
                </a:buClr>
                <a:buSzPts val="1400"/>
              </a:pPr>
              <a:t>1</a:t>
            </a:fld>
            <a:endParaRPr sz="18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" name="Google Shape;78;p1"/>
          <p:cNvCxnSpPr/>
          <p:nvPr/>
        </p:nvCxnSpPr>
        <p:spPr>
          <a:xfrm>
            <a:off x="509600" y="6316000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"/>
          <p:cNvCxnSpPr/>
          <p:nvPr/>
        </p:nvCxnSpPr>
        <p:spPr>
          <a:xfrm>
            <a:off x="509600" y="957988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4834000" y="4621333"/>
            <a:ext cx="68500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US" sz="3200" b="1"/>
              <a:t>C1C Henry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3200" b="1"/>
              <a:t>C1C Hermanson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3200" b="1"/>
              <a:t>C1C Pak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3200" b="1"/>
              <a:t>C1C Singh</a:t>
            </a:r>
          </a:p>
          <a:p>
            <a:pPr marL="0" indent="0" algn="r">
              <a:spcBef>
                <a:spcPts val="0"/>
              </a:spcBef>
              <a:buNone/>
            </a:pPr>
            <a:endParaRPr lang="en-US" sz="3200" b="1"/>
          </a:p>
        </p:txBody>
      </p:sp>
      <p:pic>
        <p:nvPicPr>
          <p:cNvPr id="81" name="Google Shape;81;p1" descr="https://sharepoint.usafa.edu/hq/CM/Shared%20Documents/Logo/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132" y="1805234"/>
            <a:ext cx="3213232" cy="36635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sldNum" idx="12"/>
          </p:nvPr>
        </p:nvSpPr>
        <p:spPr>
          <a:xfrm>
            <a:off x="11401777" y="6521451"/>
            <a:ext cx="790400" cy="33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"/>
              <a:t>1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>
            <a:off x="508000" y="809200"/>
            <a:ext cx="11176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77D42B-86C9-A99F-9B5C-902151B73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319" y="1454304"/>
            <a:ext cx="11023845" cy="4790869"/>
          </a:xfrm>
        </p:spPr>
        <p:txBody>
          <a:bodyPr/>
          <a:lstStyle/>
          <a:p>
            <a:r>
              <a:rPr lang="en-US" b="0"/>
              <a:t>Replicated Experiment</a:t>
            </a:r>
            <a:endParaRPr lang="en-US"/>
          </a:p>
          <a:p>
            <a:pPr lvl="1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Wireless Charging Power Side-Channel Attacks</a:t>
            </a:r>
            <a:endParaRPr lang="en-US" sz="2100">
              <a:solidFill>
                <a:schemeClr val="tx1"/>
              </a:solidFill>
            </a:endParaRP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Demonstrated Injection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Demonstrated Snooping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Developed Demodulation Program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Researched various aspects of WPT and related attacks/mitigation</a:t>
            </a:r>
            <a:endParaRPr lang="en-US">
              <a:solidFill>
                <a:schemeClr val="tx1"/>
              </a:solidFill>
            </a:endParaRPr>
          </a:p>
          <a:p>
            <a:pPr lvl="1" indent="-380365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Signature Analysis</a:t>
            </a:r>
            <a:endParaRPr lang="en-US" sz="2100">
              <a:solidFill>
                <a:schemeClr val="tx1"/>
              </a:solidFill>
            </a:endParaRPr>
          </a:p>
          <a:p>
            <a:pPr lvl="1" indent="-380365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OS Interactions</a:t>
            </a:r>
            <a:endParaRPr lang="en-US" sz="2100">
              <a:solidFill>
                <a:schemeClr val="tx1"/>
              </a:solidFill>
            </a:endParaRPr>
          </a:p>
          <a:p>
            <a:pPr lvl="1" indent="-380365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Qi Sniffer</a:t>
            </a:r>
            <a:endParaRPr lang="en-US" sz="2100">
              <a:solidFill>
                <a:schemeClr val="tx1"/>
              </a:solidFill>
            </a:endParaRPr>
          </a:p>
          <a:p>
            <a:pPr lvl="1" indent="-380365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Fingerprinting (Script)</a:t>
            </a:r>
            <a:endParaRPr lang="en-US" sz="2100">
              <a:solidFill>
                <a:schemeClr val="tx1"/>
              </a:solidFill>
            </a:endParaRPr>
          </a:p>
          <a:p>
            <a:pPr lvl="1" indent="-380365"/>
            <a:r>
              <a:rPr lang="en-US" sz="2100" b="0">
                <a:solidFill>
                  <a:schemeClr val="tx1"/>
                </a:solidFill>
                <a:highlight>
                  <a:srgbClr val="FFFFFF"/>
                </a:highlight>
              </a:rPr>
              <a:t>Encryption</a:t>
            </a:r>
            <a:endParaRPr lang="en-US" sz="2100">
              <a:solidFill>
                <a:schemeClr val="tx1"/>
              </a:solidFill>
            </a:endParaRPr>
          </a:p>
          <a:p>
            <a:pPr indent="-380365"/>
            <a:r>
              <a:rPr lang="en-US" sz="2500" b="0">
                <a:solidFill>
                  <a:schemeClr val="tx1"/>
                </a:solidFill>
                <a:highlight>
                  <a:srgbClr val="FFFFFF"/>
                </a:highlight>
              </a:rPr>
              <a:t>Authored Research Paper</a:t>
            </a:r>
          </a:p>
          <a:p>
            <a:pPr lvl="1" indent="-380365"/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141605" indent="0">
              <a:buNone/>
            </a:pPr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endParaRPr lang="en-US" sz="2000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E9B07-A543-BBDD-FB38-7611448E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64519"/>
            <a:ext cx="9387840" cy="1097280"/>
          </a:xfrm>
        </p:spPr>
        <p:txBody>
          <a:bodyPr/>
          <a:lstStyle/>
          <a:p>
            <a:r>
              <a:rPr lang="en-US"/>
              <a:t>Key Accomplishments to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28A56-5408-3E38-B842-8D7024EE4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050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AF0F29A-C36C-F4C3-8498-53F29F97D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Captured Signal</a:t>
            </a:r>
          </a:p>
          <a:p>
            <a:pPr marL="141605" indent="0">
              <a:buNone/>
            </a:pPr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84E89-BF81-D0A1-29B3-20A2B48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Interception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5CB85-9CAF-604B-6B19-6EC9841E9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11</a:t>
            </a:fld>
            <a:endParaRPr lang="en"/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23200EE-AE58-B442-8BC2-1623AB93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23" y="2296278"/>
            <a:ext cx="5163879" cy="3098327"/>
          </a:xfrm>
          <a:prstGeom prst="rect">
            <a:avLst/>
          </a:prstGeo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845988D8-EEBC-B45D-3B19-91919018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66" y="2677199"/>
            <a:ext cx="6103087" cy="14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746EE-C39E-1213-6E69-50483698769F}"/>
              </a:ext>
            </a:extLst>
          </p:cNvPr>
          <p:cNvSpPr txBox="1"/>
          <p:nvPr/>
        </p:nvSpPr>
        <p:spPr>
          <a:xfrm>
            <a:off x="6000750" y="1543935"/>
            <a:ext cx="587670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dk1"/>
                </a:solidFill>
                <a:latin typeface="Trebuchet MS"/>
                <a:sym typeface="Trebuchet MS"/>
              </a:rPr>
              <a:t>Captured Signal Demodulated</a:t>
            </a:r>
            <a:endParaRPr lang="en-US" sz="3200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5B238-485A-D776-FC2B-5C9191D0CABA}"/>
              </a:ext>
            </a:extLst>
          </p:cNvPr>
          <p:cNvSpPr txBox="1"/>
          <p:nvPr/>
        </p:nvSpPr>
        <p:spPr>
          <a:xfrm>
            <a:off x="7132676" y="4432447"/>
            <a:ext cx="3965057" cy="9026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33" u="sng"/>
              <a:t>Signal Strength Status Update 1</a:t>
            </a:r>
          </a:p>
        </p:txBody>
      </p:sp>
    </p:spTree>
    <p:extLst>
      <p:ext uri="{BB962C8B-B14F-4D97-AF65-F5344CB8AC3E}">
        <p14:creationId xmlns:p14="http://schemas.microsoft.com/office/powerpoint/2010/main" val="316434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087A79-D667-B93A-6BB1-3F08742A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638886"/>
            <a:ext cx="11216640" cy="4773637"/>
          </a:xfrm>
        </p:spPr>
        <p:txBody>
          <a:bodyPr/>
          <a:lstStyle/>
          <a:p>
            <a:r>
              <a:rPr lang="en-US" b="0"/>
              <a:t>Crafted Waveform Signal</a:t>
            </a:r>
          </a:p>
          <a:p>
            <a:pPr lvl="1"/>
            <a:r>
              <a:rPr lang="en-US" sz="2100" b="0"/>
              <a:t>Frequency: 80kHz</a:t>
            </a:r>
          </a:p>
          <a:p>
            <a:pPr lvl="1"/>
            <a:r>
              <a:rPr lang="en-US" sz="2100" b="0"/>
              <a:t>Amplitude: 10Vpp</a:t>
            </a:r>
          </a:p>
          <a:p>
            <a:pPr lvl="1"/>
            <a:r>
              <a:rPr lang="en-US" sz="2100" b="0"/>
              <a:t>Offset: 0V</a:t>
            </a:r>
          </a:p>
          <a:p>
            <a:pPr lvl="1"/>
            <a:r>
              <a:rPr lang="en-US" sz="2100" b="0"/>
              <a:t>Phase: 0V</a:t>
            </a:r>
          </a:p>
          <a:p>
            <a:r>
              <a:rPr lang="en-US" b="0"/>
              <a:t>Capable of 0101 injection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D008E-25BB-DF08-7CDF-54F6F86E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E3A6-FC2E-C161-2545-0B176338D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pic>
        <p:nvPicPr>
          <p:cNvPr id="8" name="Picture 8" descr="A picture containing text, indoor, floor, electronics&#10;&#10;Description automatically generated">
            <a:extLst>
              <a:ext uri="{FF2B5EF4-FFF2-40B4-BE49-F238E27FC236}">
                <a16:creationId xmlns:a16="http://schemas.microsoft.com/office/drawing/2014/main" id="{7A47F3C5-E18D-421C-0658-B59F9462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049" y="4589231"/>
            <a:ext cx="2441827" cy="1817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D0E2A-6E38-FB29-5036-D2C3A799965B}"/>
              </a:ext>
            </a:extLst>
          </p:cNvPr>
          <p:cNvSpPr txBox="1"/>
          <p:nvPr/>
        </p:nvSpPr>
        <p:spPr>
          <a:xfrm>
            <a:off x="5521314" y="5043820"/>
            <a:ext cx="4049729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365" indent="-380365">
              <a:buChar char="•"/>
            </a:pPr>
            <a:r>
              <a:rPr lang="en-US" sz="2400">
                <a:latin typeface="Trebuchet MS"/>
              </a:rPr>
              <a:t>Channel Overload </a:t>
            </a:r>
          </a:p>
          <a:p>
            <a:pPr marL="380365" lvl="7" indent="-380365">
              <a:buChar char="•"/>
            </a:pPr>
            <a:r>
              <a:rPr lang="en-US" sz="2400">
                <a:latin typeface="Trebuchet MS"/>
              </a:rPr>
              <a:t>(Magnetic Signal Interference)</a:t>
            </a:r>
          </a:p>
        </p:txBody>
      </p:sp>
      <p:pic>
        <p:nvPicPr>
          <p:cNvPr id="7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061CB4D-FE87-654D-9C47-E26B7C2A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41" y="1525417"/>
            <a:ext cx="4153787" cy="2495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7C502-322B-5261-F477-9CB9DAF2326F}"/>
              </a:ext>
            </a:extLst>
          </p:cNvPr>
          <p:cNvSpPr txBox="1"/>
          <p:nvPr/>
        </p:nvSpPr>
        <p:spPr>
          <a:xfrm>
            <a:off x="3774741" y="4070404"/>
            <a:ext cx="7675377" cy="1251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7"/>
              <a:t>Injection Test 1</a:t>
            </a:r>
          </a:p>
          <a:p>
            <a:r>
              <a:rPr lang="en-US" sz="1467"/>
              <a:t>1 1 1 1 1 1 1 1 1 1 1 1 0 1 1 1 </a:t>
            </a:r>
            <a:r>
              <a:rPr lang="en-US" sz="1467">
                <a:highlight>
                  <a:srgbClr val="FFFF00"/>
                </a:highlight>
              </a:rPr>
              <a:t>0 1 0 1 0</a:t>
            </a:r>
            <a:r>
              <a:rPr lang="en-US" sz="1467"/>
              <a:t> 1 1 1</a:t>
            </a:r>
            <a:r>
              <a:rPr lang="en-US" sz="1467">
                <a:highlight>
                  <a:srgbClr val="FFFF00"/>
                </a:highlight>
              </a:rPr>
              <a:t> 0 1 0 1 </a:t>
            </a:r>
            <a:r>
              <a:rPr lang="en-US" sz="1467"/>
              <a:t>0 1 0 1 1 1 0 1 1 1 0 1 0 1 0 1 1</a:t>
            </a:r>
          </a:p>
          <a:p>
            <a:endParaRPr lang="en-US" sz="1467"/>
          </a:p>
          <a:p>
            <a:endParaRPr lang="en-US" sz="1467"/>
          </a:p>
          <a:p>
            <a:pPr algn="l"/>
            <a:endParaRPr lang="en-US" sz="1467"/>
          </a:p>
        </p:txBody>
      </p:sp>
      <p:pic>
        <p:nvPicPr>
          <p:cNvPr id="5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E88E1BE2-55C6-567B-79C5-A12431555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28" y="4696801"/>
            <a:ext cx="4684384" cy="12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1F24AB-8269-FBFF-D543-2CFDBC326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Generates Qi Signal – Exported via output csv file</a:t>
            </a:r>
          </a:p>
          <a:p>
            <a:r>
              <a:rPr lang="en-US"/>
              <a:t>Converts binary data into modulated signal utilizing a user specified sampling rate and clock frequency</a:t>
            </a:r>
          </a:p>
          <a:p>
            <a:r>
              <a:rPr lang="en-US"/>
              <a:t>Two types of Packets</a:t>
            </a:r>
          </a:p>
          <a:p>
            <a:pPr lvl="1"/>
            <a:r>
              <a:rPr lang="en-US"/>
              <a:t>End Power Transfer (EPT) Control 1</a:t>
            </a:r>
          </a:p>
          <a:p>
            <a:pPr lvl="1"/>
            <a:r>
              <a:rPr lang="en-US"/>
              <a:t>Control Error (CE) Control 1</a:t>
            </a:r>
          </a:p>
          <a:p>
            <a:r>
              <a:rPr lang="en-US"/>
              <a:t>Stages</a:t>
            </a:r>
          </a:p>
          <a:p>
            <a:pPr lvl="1"/>
            <a:r>
              <a:rPr lang="en-US"/>
              <a:t>Preamble (Between 11 and 25 bits)</a:t>
            </a:r>
          </a:p>
          <a:p>
            <a:pPr lvl="1"/>
            <a:r>
              <a:rPr lang="en-US"/>
              <a:t>Header</a:t>
            </a:r>
          </a:p>
          <a:p>
            <a:pPr lvl="1"/>
            <a:r>
              <a:rPr lang="en-US"/>
              <a:t>Data Message</a:t>
            </a:r>
          </a:p>
          <a:p>
            <a:pPr lvl="1"/>
            <a:r>
              <a:rPr lang="en-US"/>
              <a:t>Checksum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D61EA4-C62F-4AF6-8FD8-2BB1F3D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Scripted Packet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720B-3B67-A92B-859F-FF18EEA56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6846B98-AFE0-6841-4A2E-BAFA550D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45" y="2579296"/>
            <a:ext cx="4818042" cy="36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5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B38034A-C1D3-EF1C-6265-29E25A29E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444679"/>
            <a:ext cx="5506232" cy="4956121"/>
          </a:xfrm>
        </p:spPr>
        <p:txBody>
          <a:bodyPr/>
          <a:lstStyle/>
          <a:p>
            <a:r>
              <a:rPr lang="en-US"/>
              <a:t>Utilizes csv files to inject crafted signals </a:t>
            </a:r>
          </a:p>
          <a:p>
            <a:r>
              <a:rPr lang="en-US"/>
              <a:t>Capture interactions via qi sniffer</a:t>
            </a:r>
          </a:p>
          <a:p>
            <a:r>
              <a:rPr lang="en-US"/>
              <a:t>Demonstrated greater overlap with signal injection</a:t>
            </a:r>
          </a:p>
          <a:p>
            <a:r>
              <a:rPr lang="en-US"/>
              <a:t>Existing Challenge</a:t>
            </a:r>
          </a:p>
          <a:p>
            <a:pPr lvl="1"/>
            <a:r>
              <a:rPr lang="en-US"/>
              <a:t>timing and overlapping of signal messages</a:t>
            </a:r>
          </a:p>
          <a:p>
            <a:pPr lvl="1"/>
            <a:r>
              <a:rPr lang="en-US"/>
              <a:t>Outright injection vs message overlap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08E5B6-277F-D55F-B7C3-13FD8E3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Injection Via Waveform Generator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3418E-63BB-3E77-9C29-0C1C3DB7E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66CFAE-EA06-CCBC-6C89-862175B5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77" y="1235152"/>
            <a:ext cx="5974813" cy="51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7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DD30F27-94D2-2695-07EB-F92F6377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722649"/>
            <a:ext cx="11216640" cy="4691576"/>
          </a:xfrm>
        </p:spPr>
        <p:txBody>
          <a:bodyPr/>
          <a:lstStyle/>
          <a:p>
            <a:r>
              <a:rPr lang="en-US" b="0"/>
              <a:t>The Rx monitors the battery and the charging process and uses ASK Modulation. </a:t>
            </a:r>
            <a:endParaRPr lang="en-US"/>
          </a:p>
          <a:p>
            <a:r>
              <a:rPr lang="en-US" b="0"/>
              <a:t>The Rx communicates at 2Kbs using a transistor array. </a:t>
            </a:r>
            <a:endParaRPr lang="en-US"/>
          </a:p>
          <a:p>
            <a:r>
              <a:rPr lang="en-US" b="0"/>
              <a:t>The Tx communicates at 200Bps using FSK modulation.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C1105-EE22-2DF6-8B08-19D612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455AF-302F-4AEA-BEEE-AFFD880EF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4B665B3-1966-DAF3-972A-1CB4785F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0" y="3401796"/>
            <a:ext cx="7106432" cy="2998026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F4375FC-1EC1-04C9-C7C6-A17FE0FB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46" y="4145394"/>
            <a:ext cx="4945694" cy="18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0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15514-21F7-0DD1-0457-51D440172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Qi Development System</a:t>
            </a:r>
          </a:p>
          <a:p>
            <a:pPr lvl="1"/>
            <a:r>
              <a:rPr lang="en-US" sz="2100" b="0"/>
              <a:t>Sniffer Events, Event Properties, Timing Window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37F6D-FD74-F8AD-87FE-7B07DD36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Sniffer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C7FE-3908-E471-8A7A-4FB5736111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pic>
        <p:nvPicPr>
          <p:cNvPr id="5" name="Picture 5" descr="A picture containing table, indoor, wooden&#10;&#10;Description automatically generated">
            <a:extLst>
              <a:ext uri="{FF2B5EF4-FFF2-40B4-BE49-F238E27FC236}">
                <a16:creationId xmlns:a16="http://schemas.microsoft.com/office/drawing/2014/main" id="{EA8E4D68-CE90-B435-88B9-8E9752F9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99" y="2927710"/>
            <a:ext cx="4116637" cy="2012465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7114F3-0B5E-5338-1CEF-456217AE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57" y="2366788"/>
            <a:ext cx="7430875" cy="39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BF2CF2-5E22-1079-21B2-7FAC8CCA7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Qi sniffer provides important information for fingerprinting</a:t>
            </a:r>
          </a:p>
          <a:p>
            <a:pPr lvl="1"/>
            <a:r>
              <a:rPr lang="en-US" sz="2100" b="0"/>
              <a:t>Manufacturer</a:t>
            </a:r>
          </a:p>
          <a:p>
            <a:pPr lvl="1"/>
            <a:r>
              <a:rPr lang="en-US" sz="2100" b="0"/>
              <a:t>Unique Qi serial number</a:t>
            </a:r>
          </a:p>
          <a:p>
            <a:pPr lvl="1"/>
            <a:r>
              <a:rPr lang="en-US" sz="2100" b="0"/>
              <a:t>Charge status</a:t>
            </a:r>
          </a:p>
          <a:p>
            <a:pPr lvl="1"/>
            <a:r>
              <a:rPr lang="en-US" sz="2100" b="0"/>
              <a:t>Qi Version</a:t>
            </a:r>
          </a:p>
          <a:p>
            <a:pPr lvl="1"/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25E77-B012-73F1-D030-BEA88A2B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090A-10EB-B3AB-3A3B-E8A60FE6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17</a:t>
            </a:fld>
            <a:endParaRPr lang="en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1867BEE-0C3D-70E8-5E4E-437333E2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51" y="3912355"/>
            <a:ext cx="7131766" cy="23019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F88971-A6B5-5FD4-47E2-58D8F89B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40" y="3429269"/>
            <a:ext cx="8881769" cy="3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ECF0A-033A-A0C6-55B2-608214D8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20F6-4457-6DB2-D731-D45D3F305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18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5A7ABBA-3FFF-8194-02DD-9AF8EE40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1791920"/>
            <a:ext cx="5717380" cy="42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8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6F24E6-2614-75E6-CD78-7F8BD5FF5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485113"/>
            <a:ext cx="11216640" cy="4937760"/>
          </a:xfrm>
        </p:spPr>
        <p:txBody>
          <a:bodyPr/>
          <a:lstStyle/>
          <a:p>
            <a:r>
              <a:rPr lang="en-US" b="0"/>
              <a:t>LFSR is a stream cipher </a:t>
            </a:r>
          </a:p>
          <a:p>
            <a:pPr lvl="1"/>
            <a:r>
              <a:rPr lang="en-US" b="0"/>
              <a:t>Easily integrated into small devices</a:t>
            </a:r>
          </a:p>
          <a:p>
            <a:r>
              <a:rPr lang="en-US" b="0"/>
              <a:t>Basic level of encryption </a:t>
            </a:r>
          </a:p>
          <a:p>
            <a:r>
              <a:rPr lang="en-US" b="0"/>
              <a:t>Little to no effect on speed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1A91C-2526-B890-5A1A-5C631006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Feedback Shift Register (LFSR) 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2C801-A789-2312-2E59-7139187C38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5CEED1C-64F3-0708-6471-72EE39BE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8" y="3114268"/>
            <a:ext cx="6427939" cy="3207739"/>
          </a:xfrm>
          <a:prstGeom prst="rect">
            <a:avLst/>
          </a:prstGeom>
        </p:spPr>
      </p:pic>
      <p:pic>
        <p:nvPicPr>
          <p:cNvPr id="7" name="Picture 7" descr="A picture containing green, outdoor&#10;&#10;Description automatically generated">
            <a:extLst>
              <a:ext uri="{FF2B5EF4-FFF2-40B4-BE49-F238E27FC236}">
                <a16:creationId xmlns:a16="http://schemas.microsoft.com/office/drawing/2014/main" id="{12A25F8F-511E-12E6-0356-E8614480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2" y="3108948"/>
            <a:ext cx="5446735" cy="3312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556EE-7E3A-0847-E7BA-37234EFB0287}"/>
              </a:ext>
            </a:extLst>
          </p:cNvPr>
          <p:cNvSpPr txBox="1"/>
          <p:nvPr/>
        </p:nvSpPr>
        <p:spPr>
          <a:xfrm>
            <a:off x="485383" y="6440464"/>
            <a:ext cx="303756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Simulink Program created by Lt. Col </a:t>
            </a:r>
            <a:r>
              <a:rPr lang="en-US" sz="1000" err="1">
                <a:cs typeface="Arial"/>
              </a:rPr>
              <a:t>McGinthy</a:t>
            </a:r>
            <a:endParaRPr lang="en-US" sz="1000" err="1"/>
          </a:p>
        </p:txBody>
      </p:sp>
    </p:spTree>
    <p:extLst>
      <p:ext uri="{BB962C8B-B14F-4D97-AF65-F5344CB8AC3E}">
        <p14:creationId xmlns:p14="http://schemas.microsoft.com/office/powerpoint/2010/main" val="171345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7680" y="1521655"/>
            <a:ext cx="11216640" cy="4937760"/>
          </a:xfrm>
        </p:spPr>
        <p:txBody>
          <a:bodyPr/>
          <a:lstStyle/>
          <a:p>
            <a:r>
              <a:rPr lang="en-US" sz="2650" b="0">
                <a:solidFill>
                  <a:schemeClr val="tx1"/>
                </a:solidFill>
              </a:rPr>
              <a:t>Review fundamentals of WPT and associated vulnerabilities</a:t>
            </a:r>
          </a:p>
          <a:p>
            <a:r>
              <a:rPr lang="en-US" sz="2650" b="0">
                <a:solidFill>
                  <a:schemeClr val="tx1"/>
                </a:solidFill>
              </a:rPr>
              <a:t>Action items researched and completed </a:t>
            </a:r>
            <a:endParaRPr lang="en-US" sz="2650">
              <a:solidFill>
                <a:schemeClr val="tx1"/>
              </a:solidFill>
            </a:endParaRPr>
          </a:p>
          <a:p>
            <a:r>
              <a:rPr lang="en-US" sz="2650" b="0">
                <a:solidFill>
                  <a:schemeClr val="tx1"/>
                </a:solidFill>
              </a:rPr>
              <a:t>Significant developments and existing challenges </a:t>
            </a:r>
          </a:p>
          <a:p>
            <a:r>
              <a:rPr lang="en-US" sz="2650" b="0">
                <a:solidFill>
                  <a:schemeClr val="tx1"/>
                </a:solidFill>
              </a:rPr>
              <a:t>Next phase of research </a:t>
            </a:r>
          </a:p>
          <a:p>
            <a:r>
              <a:rPr lang="en-US" sz="2650" b="0">
                <a:solidFill>
                  <a:schemeClr val="tx1"/>
                </a:solidFill>
              </a:rPr>
              <a:t>Long-term implications and goals of research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5" name="Picture 5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8629D298-95DA-2383-DEAA-1BF5CE2FE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328" y="3864167"/>
            <a:ext cx="3266501" cy="21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13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3A56FD-C89E-DDDD-1A68-FCAF488F3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498209"/>
            <a:ext cx="11216640" cy="4937760"/>
          </a:xfrm>
        </p:spPr>
        <p:txBody>
          <a:bodyPr/>
          <a:lstStyle/>
          <a:p>
            <a:pPr>
              <a:spcBef>
                <a:spcPts val="480"/>
              </a:spcBef>
            </a:pPr>
            <a:r>
              <a:rPr lang="en-US" b="0"/>
              <a:t>ECE Injection Crafting</a:t>
            </a:r>
          </a:p>
          <a:p>
            <a:pPr>
              <a:spcBef>
                <a:spcPts val="480"/>
              </a:spcBef>
            </a:pPr>
            <a:r>
              <a:rPr lang="en-US" b="0"/>
              <a:t>Overlap of injected and transmitted signal</a:t>
            </a:r>
          </a:p>
          <a:p>
            <a:pPr>
              <a:spcBef>
                <a:spcPts val="480"/>
              </a:spcBef>
            </a:pPr>
            <a:r>
              <a:rPr lang="en-US" b="0"/>
              <a:t>Qi Simulation layered with Encryption</a:t>
            </a:r>
          </a:p>
          <a:p>
            <a:pPr>
              <a:spcBef>
                <a:spcPts val="480"/>
              </a:spcBef>
            </a:pPr>
            <a:r>
              <a:rPr lang="en-US" b="0"/>
              <a:t>Collecting data from Qi Sniffer software and making it usable</a:t>
            </a:r>
          </a:p>
          <a:p>
            <a:pPr>
              <a:spcBef>
                <a:spcPts val="480"/>
              </a:spcBef>
            </a:pPr>
            <a:endParaRPr lang="en-US" b="0"/>
          </a:p>
          <a:p>
            <a:pPr>
              <a:spcBef>
                <a:spcPts val="480"/>
              </a:spcBef>
            </a:pPr>
            <a:endParaRPr lang="en-US" b="0"/>
          </a:p>
          <a:p>
            <a:pPr>
              <a:spcBef>
                <a:spcPts val="480"/>
              </a:spcBef>
            </a:pPr>
            <a:endParaRPr lang="en-US" b="0"/>
          </a:p>
          <a:p>
            <a:pPr>
              <a:spcBef>
                <a:spcPts val="480"/>
              </a:spcBef>
            </a:pPr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FCC4E4-D570-F655-5421-82BEBCFB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41850-1E96-1032-2A27-08792DF83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12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3B7A3E3-BA82-A489-3933-17E7135AE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578494"/>
            <a:ext cx="11216640" cy="4808807"/>
          </a:xfrm>
        </p:spPr>
        <p:txBody>
          <a:bodyPr/>
          <a:lstStyle/>
          <a:p>
            <a:r>
              <a:rPr lang="en-US" sz="2200" b="0"/>
              <a:t>Based on research and testing findings, Qi is an unsecure standard</a:t>
            </a:r>
          </a:p>
          <a:p>
            <a:pPr lvl="1"/>
            <a:r>
              <a:rPr lang="en-US" sz="2100" b="0"/>
              <a:t>It is susceptible to multiple attack vectors (based on proof of concept)</a:t>
            </a:r>
          </a:p>
          <a:p>
            <a:pPr lvl="1"/>
            <a:r>
              <a:rPr lang="en-US" sz="2100" b="0"/>
              <a:t>It is open air and thus susceptible to snooping (based on proof of concept)</a:t>
            </a:r>
          </a:p>
          <a:p>
            <a:r>
              <a:rPr lang="en-US" sz="2200" b="0"/>
              <a:t>There are some available methods to attempt to alleviate these vulnerabilities</a:t>
            </a:r>
          </a:p>
          <a:p>
            <a:pPr lvl="1"/>
            <a:r>
              <a:rPr lang="en-US" sz="2100" b="0"/>
              <a:t>Encryption (based on proof of concept)</a:t>
            </a:r>
          </a:p>
          <a:p>
            <a:r>
              <a:rPr lang="en-US" sz="2200" b="0"/>
              <a:t>Other technologies/standards could be susceptible in the same ways</a:t>
            </a:r>
          </a:p>
          <a:p>
            <a:pPr lvl="1"/>
            <a:r>
              <a:rPr lang="en-US" sz="2100" b="0" err="1"/>
              <a:t>AirFuel</a:t>
            </a:r>
            <a:r>
              <a:rPr lang="en-US" sz="2100" b="0"/>
              <a:t>, Proprietary Near Field Magnetic Coupling, RF, Ultrasound, EV Charging, Medical devices</a:t>
            </a:r>
          </a:p>
          <a:p>
            <a:pPr lvl="1"/>
            <a:endParaRPr lang="en-US" b="0"/>
          </a:p>
          <a:p>
            <a:pPr lvl="1"/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EC92F-4FC7-9754-A9B7-B99D28E0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of Progress and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0A300-AE37-AEDE-2BB5-1404927CCE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97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56AF16-527C-3F76-435A-7A54EEFB2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Document, document, document</a:t>
            </a:r>
          </a:p>
          <a:p>
            <a:pPr lvl="1"/>
            <a:r>
              <a:rPr lang="en-US" b="0"/>
              <a:t>Overcomplicating the process with software can be detrimental to efficiency</a:t>
            </a:r>
          </a:p>
          <a:p>
            <a:r>
              <a:rPr lang="en-US" b="0"/>
              <a:t>Asking for help from the experts (or the tech support) is ok</a:t>
            </a:r>
          </a:p>
          <a:p>
            <a:r>
              <a:rPr lang="en-US" b="0"/>
              <a:t>Planning for research and software development are different</a:t>
            </a:r>
          </a:p>
          <a:p>
            <a:r>
              <a:rPr lang="en-US" b="0"/>
              <a:t>Some avenues explored will not work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681C3-6563-0BEC-9954-E9AAA185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45197-24F4-1838-50A1-ED7BB60B1F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948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01dbc0dd_2_23"/>
          <p:cNvSpPr txBox="1">
            <a:spLocks noGrp="1"/>
          </p:cNvSpPr>
          <p:nvPr>
            <p:ph type="subTitle" idx="1"/>
          </p:nvPr>
        </p:nvSpPr>
        <p:spPr>
          <a:xfrm>
            <a:off x="487680" y="1578494"/>
            <a:ext cx="11216800" cy="480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549910" indent="-380365">
              <a:buSzPts val="1600"/>
            </a:pPr>
            <a:r>
              <a:rPr lang="en-US" b="0">
                <a:solidFill>
                  <a:schemeClr val="tx1"/>
                </a:solidFill>
              </a:rPr>
              <a:t>Work with ECE to brainstorm additional ways forward and new ways to approach</a:t>
            </a:r>
          </a:p>
          <a:p>
            <a:pPr marL="1007110" lvl="1" indent="-380365"/>
            <a:r>
              <a:rPr lang="en-US" b="0">
                <a:solidFill>
                  <a:schemeClr val="tx1"/>
                </a:solidFill>
              </a:rPr>
              <a:t>Lt Col Rogers </a:t>
            </a:r>
          </a:p>
          <a:p>
            <a:pPr marL="549910" indent="-380365">
              <a:buSzPts val="1600"/>
            </a:pPr>
            <a:r>
              <a:rPr lang="en-US" b="0">
                <a:solidFill>
                  <a:schemeClr val="tx1"/>
                </a:solidFill>
              </a:rPr>
              <a:t>Improved signal injection</a:t>
            </a:r>
            <a:endParaRPr lang="en-US">
              <a:solidFill>
                <a:schemeClr val="tx1"/>
              </a:solidFill>
            </a:endParaRPr>
          </a:p>
          <a:p>
            <a:pPr marL="1159510" lvl="1" indent="-380365"/>
            <a:r>
              <a:rPr lang="en-US" sz="1850" b="0">
                <a:solidFill>
                  <a:schemeClr val="tx1"/>
                </a:solidFill>
              </a:rPr>
              <a:t>Injected signal is properly interpreted allowing for denial of charge or device overcharge</a:t>
            </a:r>
          </a:p>
          <a:p>
            <a:pPr marL="168910" indent="0">
              <a:buSzPts val="1600"/>
            </a:pPr>
            <a:r>
              <a:rPr lang="en-US" b="0">
                <a:solidFill>
                  <a:schemeClr val="tx1"/>
                </a:solidFill>
              </a:rPr>
              <a:t>  Development and testing of Qi Protection Mechanisms</a:t>
            </a:r>
          </a:p>
          <a:p>
            <a:pPr marL="778510" lvl="1" indent="0"/>
            <a:r>
              <a:rPr lang="en-US" sz="1850" b="0">
                <a:solidFill>
                  <a:schemeClr val="tx1"/>
                </a:solidFill>
              </a:rPr>
              <a:t>  Hardware or Software based cryptography</a:t>
            </a:r>
          </a:p>
          <a:p>
            <a:pPr marL="778510" lvl="1" indent="0"/>
            <a:r>
              <a:rPr lang="en-US" sz="1850" b="0">
                <a:solidFill>
                  <a:schemeClr val="tx1"/>
                </a:solidFill>
              </a:rPr>
              <a:t>  Injection/packet modification detection</a:t>
            </a:r>
          </a:p>
          <a:p>
            <a:pPr marL="168910" indent="0"/>
            <a:r>
              <a:rPr lang="en-US" sz="2250" b="0">
                <a:solidFill>
                  <a:schemeClr val="tx1"/>
                </a:solidFill>
              </a:rPr>
              <a:t>  Applications with laser-based point-to-point communication</a:t>
            </a:r>
          </a:p>
          <a:p>
            <a:pPr marL="778510" lvl="1" indent="0"/>
            <a:r>
              <a:rPr lang="en-US" sz="2250" b="0">
                <a:solidFill>
                  <a:schemeClr val="tx1"/>
                </a:solidFill>
              </a:rPr>
              <a:t> Non-networked systems</a:t>
            </a:r>
            <a:endParaRPr lang="en-US" b="0">
              <a:solidFill>
                <a:schemeClr val="tx1"/>
              </a:solidFill>
            </a:endParaRPr>
          </a:p>
          <a:p>
            <a:pPr marL="778510" lvl="1" indent="-380365"/>
            <a:endParaRPr lang="en-US" sz="1600" b="0">
              <a:solidFill>
                <a:schemeClr val="tx1"/>
              </a:solidFill>
            </a:endParaRPr>
          </a:p>
        </p:txBody>
      </p:sp>
      <p:sp>
        <p:nvSpPr>
          <p:cNvPr id="313" name="Google Shape;313;g8301dbc0dd_2_23"/>
          <p:cNvSpPr txBox="1">
            <a:spLocks noGrp="1"/>
          </p:cNvSpPr>
          <p:nvPr>
            <p:ph type="title"/>
          </p:nvPr>
        </p:nvSpPr>
        <p:spPr>
          <a:xfrm>
            <a:off x="2438400" y="182880"/>
            <a:ext cx="9388000" cy="10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"/>
              <a:t>Future Work</a:t>
            </a:r>
            <a:endParaRPr/>
          </a:p>
        </p:txBody>
      </p:sp>
      <p:sp>
        <p:nvSpPr>
          <p:cNvPr id="314" name="Google Shape;314;g8301dbc0dd_2_23"/>
          <p:cNvSpPr txBox="1">
            <a:spLocks noGrp="1"/>
          </p:cNvSpPr>
          <p:nvPr>
            <p:ph type="sldNum" idx="12"/>
          </p:nvPr>
        </p:nvSpPr>
        <p:spPr>
          <a:xfrm>
            <a:off x="11401777" y="6521451"/>
            <a:ext cx="790400" cy="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901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2BA5FE-32B1-9164-B2A5-203E242D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C0808-1DEB-11F0-D63B-E6C835058D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641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40806D-67BA-4F1F-74F0-B84FAD956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499911"/>
            <a:ext cx="11216640" cy="4937760"/>
          </a:xfrm>
        </p:spPr>
        <p:txBody>
          <a:bodyPr/>
          <a:lstStyle/>
          <a:p>
            <a:r>
              <a:rPr lang="en-US" b="0"/>
              <a:t>WPT is wireless point to point transmission protocol of electrical energy</a:t>
            </a:r>
          </a:p>
          <a:p>
            <a:r>
              <a:rPr lang="en-US" b="0"/>
              <a:t>Many implementations but Qi is the industry standard</a:t>
            </a:r>
          </a:p>
          <a:p>
            <a:pPr lvl="1"/>
            <a:r>
              <a:rPr lang="en-US" sz="1850" b="0"/>
              <a:t>Alternatives: </a:t>
            </a:r>
            <a:r>
              <a:rPr lang="en-US" sz="1850" b="0" err="1"/>
              <a:t>AirFuel</a:t>
            </a:r>
            <a:r>
              <a:rPr lang="en-US" sz="1850" b="0"/>
              <a:t>, Proprietary Near Field Magnetic Coupling, RF, Ultrasound</a:t>
            </a:r>
          </a:p>
          <a:p>
            <a:r>
              <a:rPr lang="en-US" b="0"/>
              <a:t>Delivers a variable amount of voltage to device depending on power requirements</a:t>
            </a:r>
          </a:p>
          <a:p>
            <a:r>
              <a:rPr lang="en-US" b="0"/>
              <a:t>New technology that lacks security capabilities and has vulnerabilities</a:t>
            </a:r>
          </a:p>
          <a:p>
            <a:pPr lvl="1"/>
            <a:r>
              <a:rPr lang="en-US" sz="1850" b="0"/>
              <a:t>Malicious messages can be sent between transmitter and receiver to alter power transmission</a:t>
            </a:r>
          </a:p>
          <a:p>
            <a:pPr lvl="1"/>
            <a:r>
              <a:rPr lang="en-US" sz="1850" b="0"/>
              <a:t>Messages between transmitter and receiver can be observed to gain information about receiver</a:t>
            </a:r>
          </a:p>
          <a:p>
            <a:pPr lvl="1"/>
            <a:endParaRPr lang="en-US" sz="1867" b="0"/>
          </a:p>
          <a:p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69F8-612F-7E85-2ABA-DE24A69B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Discussion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88135-E6CB-7497-4624-B95CE08C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3</a:t>
            </a:fld>
            <a:endParaRPr lang="en"/>
          </a:p>
        </p:txBody>
      </p:sp>
      <p:pic>
        <p:nvPicPr>
          <p:cNvPr id="1026" name="Picture 2" descr="Wireless power transfer - Wikipedia">
            <a:extLst>
              <a:ext uri="{FF2B5EF4-FFF2-40B4-BE49-F238E27FC236}">
                <a16:creationId xmlns:a16="http://schemas.microsoft.com/office/drawing/2014/main" id="{856C6030-C227-5DA8-2121-BE3CF65C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915001"/>
            <a:ext cx="3529985" cy="142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35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A0D15E-3307-2213-78D2-C0A78EA06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0"/>
              <a:t>AC frequency in the primary coil</a:t>
            </a:r>
            <a:endParaRPr lang="en-US" sz="2800"/>
          </a:p>
          <a:p>
            <a:pPr lvl="1" indent="0"/>
            <a:r>
              <a:rPr lang="en-US" sz="2400" b="0"/>
              <a:t>110 and 205 kHz for the “low power” Qi chargers (up to 5 W)</a:t>
            </a:r>
            <a:endParaRPr lang="en-US" sz="2400"/>
          </a:p>
          <a:p>
            <a:pPr lvl="1" indent="0"/>
            <a:r>
              <a:rPr lang="en-US" sz="2400" b="0"/>
              <a:t>80 and 300 kHz (up to 120 W) for the “medium power” chargers</a:t>
            </a:r>
          </a:p>
          <a:p>
            <a:pPr lvl="1" indent="0">
              <a:buNone/>
            </a:pPr>
            <a:endParaRPr lang="en-US" sz="2400" b="0"/>
          </a:p>
          <a:p>
            <a:r>
              <a:rPr lang="en-US" sz="2800" b="0"/>
              <a:t> Optimized to operate from a 5V USB power supply</a:t>
            </a:r>
          </a:p>
          <a:p>
            <a:pPr lvl="1" indent="0">
              <a:buSzPts val="1920"/>
            </a:pPr>
            <a:r>
              <a:rPr lang="en-US" sz="2400" b="0"/>
              <a:t> Uses “smart power limiting” to adjust the output power automatically to compensate for power-limited supplies</a:t>
            </a:r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6C8E6-C998-58F7-C079-A649B31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Specs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836CF-FD4D-16D0-EE46-C7B9A8252B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16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EAF461-B4DB-113B-E489-9E738E847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439" y="2004703"/>
            <a:ext cx="11216640" cy="5121374"/>
          </a:xfrm>
        </p:spPr>
        <p:txBody>
          <a:bodyPr/>
          <a:lstStyle/>
          <a:p>
            <a:r>
              <a:rPr lang="en-US" sz="1800" b="0" u="sng"/>
              <a:t>Ping Phase</a:t>
            </a:r>
            <a:r>
              <a:rPr lang="en-US" sz="1800" b="0"/>
              <a:t> </a:t>
            </a:r>
            <a:endParaRPr lang="en-US" sz="1800"/>
          </a:p>
          <a:p>
            <a:pPr lvl="1"/>
            <a:r>
              <a:rPr lang="en-US" sz="1600" b="0"/>
              <a:t>The Power Transmitter tries to establish communications with a Power Receiver.</a:t>
            </a:r>
          </a:p>
          <a:p>
            <a:r>
              <a:rPr lang="en-US" sz="1800" b="0" u="sng"/>
              <a:t>Configuration Phase </a:t>
            </a:r>
            <a:endParaRPr lang="en-US" sz="1800" u="sng"/>
          </a:p>
          <a:p>
            <a:pPr lvl="1"/>
            <a:r>
              <a:rPr lang="en-US" sz="1600" b="0"/>
              <a:t>Power Receiver sends basic identification and configuration data to the Power Transmitter. Both sides use this information to create a baseline Power Transfer Contract. (Decide to use Baseline or Extended Protocol)</a:t>
            </a:r>
            <a:endParaRPr lang="en-US" sz="1600"/>
          </a:p>
          <a:p>
            <a:r>
              <a:rPr lang="en-US" sz="1800" b="0" u="sng"/>
              <a:t>Negotiation Phase </a:t>
            </a:r>
            <a:endParaRPr lang="en-US" sz="1800" u="sng"/>
          </a:p>
          <a:p>
            <a:pPr lvl="1"/>
            <a:r>
              <a:rPr lang="en-US" sz="1600" b="0"/>
              <a:t> The Power Transmitter and Power Receiver establish an extended Power Transfer Contract containing additional settings and limits. (Not present in baseline protocol)</a:t>
            </a:r>
            <a:endParaRPr lang="en-US" sz="1600"/>
          </a:p>
          <a:p>
            <a:pPr lvl="1"/>
            <a:r>
              <a:rPr lang="en-US" sz="1600" b="0"/>
              <a:t>Power Receiver provides design information to the Power Transmitter</a:t>
            </a:r>
          </a:p>
          <a:p>
            <a:r>
              <a:rPr lang="en-US" sz="1800" b="0" u="sng"/>
              <a:t>Power Transfer Phase </a:t>
            </a:r>
            <a:endParaRPr lang="en-US" sz="1800" u="sng"/>
          </a:p>
          <a:p>
            <a:pPr lvl="1"/>
            <a:r>
              <a:rPr lang="en-US" sz="1600" b="0"/>
              <a:t>Power transfer to the Power Receiver’s Load. In the Extended Protocol, the Power Transmitter and Power Receiver perform a system calibration at the start of this phase.</a:t>
            </a:r>
            <a:endParaRPr lang="en-US" sz="1600"/>
          </a:p>
          <a:p>
            <a:pPr lvl="1"/>
            <a:r>
              <a:rPr lang="en-US" sz="1600" b="0"/>
              <a:t>Interruptions may occur – renegotiate an element of the Power Transfer Contract. (power transfer remains uninterrupted)</a:t>
            </a:r>
          </a:p>
          <a:p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1294CA-BA25-2099-D3E2-1A07737C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– Protocol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C358F-4B33-0B4B-1A20-0D1F013E9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5" name="Picture 5" descr="A picture containing text, player, screenshot&#10;&#10;Description automatically generated">
            <a:extLst>
              <a:ext uri="{FF2B5EF4-FFF2-40B4-BE49-F238E27FC236}">
                <a16:creationId xmlns:a16="http://schemas.microsoft.com/office/drawing/2014/main" id="{A5015433-FEFA-AA38-A6BA-4AA2542C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08" y="929781"/>
            <a:ext cx="6828621" cy="14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0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1036E8-0116-0DEA-EE4A-8201573C6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429" y="1463040"/>
            <a:ext cx="9393702" cy="4937760"/>
          </a:xfrm>
        </p:spPr>
        <p:txBody>
          <a:bodyPr/>
          <a:lstStyle/>
          <a:p>
            <a:r>
              <a:rPr lang="en-US" sz="2650" b="0"/>
              <a:t>Hijacking</a:t>
            </a:r>
          </a:p>
          <a:p>
            <a:pPr lvl="1"/>
            <a:r>
              <a:rPr lang="en-US" sz="2400" b="0"/>
              <a:t>Injection of adversarial magnetic signals on the power transmitter to hijack the communication channel</a:t>
            </a:r>
          </a:p>
          <a:p>
            <a:pPr lvl="1"/>
            <a:r>
              <a:rPr lang="en-US" sz="2400" b="0"/>
              <a:t>Disruption of magnetic field (via well-crafted injection) between transmitter and receiver – cause inefficient power transfer</a:t>
            </a:r>
          </a:p>
          <a:p>
            <a:pPr lvl="1"/>
            <a:r>
              <a:rPr lang="en-US" sz="2400" b="0"/>
              <a:t>Control of power transfer process</a:t>
            </a:r>
          </a:p>
          <a:p>
            <a:endParaRPr lang="en-US" sz="2650" b="0"/>
          </a:p>
          <a:p>
            <a:pPr lvl="1"/>
            <a:endParaRPr lang="en-US" sz="24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0CA0D-A03B-C6EC-C6F9-A0D0050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WPT Attack Vectors – Overview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23CF-A59A-5453-B02E-F34EAD2E8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  <p:pic>
        <p:nvPicPr>
          <p:cNvPr id="6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17EA4097-0E95-0867-DA63-79B0434D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877" y="2487791"/>
            <a:ext cx="2129119" cy="15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1036E8-0116-0DEA-EE4A-8201573C6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52" y="1463040"/>
            <a:ext cx="9510933" cy="4937760"/>
          </a:xfrm>
        </p:spPr>
        <p:txBody>
          <a:bodyPr/>
          <a:lstStyle/>
          <a:p>
            <a:pPr marL="563880" indent="-457200"/>
            <a:r>
              <a:rPr lang="en-US" sz="2650" b="0"/>
              <a:t>Eavesdropping</a:t>
            </a:r>
          </a:p>
          <a:p>
            <a:pPr lvl="1"/>
            <a:r>
              <a:rPr lang="en-US" sz="2400" b="0"/>
              <a:t>Qi has lack of encryption and authentication mechanisms</a:t>
            </a:r>
          </a:p>
          <a:p>
            <a:pPr lvl="1"/>
            <a:r>
              <a:rPr lang="en-US" sz="2400" b="0"/>
              <a:t>Snoop communication between transmitter and receiver</a:t>
            </a:r>
          </a:p>
          <a:p>
            <a:pPr lvl="1"/>
            <a:r>
              <a:rPr lang="en-US" sz="2400" b="0"/>
              <a:t>Infer activity of receiver device</a:t>
            </a:r>
          </a:p>
          <a:p>
            <a:pPr lvl="1"/>
            <a:r>
              <a:rPr lang="en-US" sz="2400" b="0"/>
              <a:t>Qi Sniffer allows basic device identification</a:t>
            </a:r>
          </a:p>
          <a:p>
            <a:pPr lvl="1"/>
            <a:endParaRPr lang="en-US" sz="24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0CA0D-A03B-C6EC-C6F9-A0D0050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WPT Attack Vectors – Overview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23CF-A59A-5453-B02E-F34EAD2E8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7</a:t>
            </a:fld>
            <a:endParaRPr lang="en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73F0F-FB8B-36BD-7354-45A4D09B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306" y="3560565"/>
            <a:ext cx="2937126" cy="22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9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A4AEE20-8807-245A-964B-BF7A7DFB1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" y="1499911"/>
            <a:ext cx="11216640" cy="4937760"/>
          </a:xfrm>
        </p:spPr>
        <p:txBody>
          <a:bodyPr/>
          <a:lstStyle/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Wireless Power Transfer has become an industry standard being incorporated into more and more areas of technology</a:t>
            </a:r>
          </a:p>
          <a:p>
            <a:pPr lvl="1"/>
            <a:r>
              <a:rPr lang="en-US" sz="1867" b="0">
                <a:solidFill>
                  <a:schemeClr val="tx1"/>
                </a:solidFill>
                <a:highlight>
                  <a:srgbClr val="FFFFFF"/>
                </a:highlight>
              </a:rPr>
              <a:t>Personal Electronics, Healthcare Devices, Electric Vehicles</a:t>
            </a: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Exploit techniques and results found in this experiment can potentially be generalized</a:t>
            </a:r>
          </a:p>
          <a:p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This research will create a foundation for further experimentation and TTP development</a:t>
            </a:r>
          </a:p>
          <a:p>
            <a:pPr lvl="1">
              <a:buSzPts val="1920"/>
            </a:pPr>
            <a:r>
              <a:rPr lang="en-US" sz="1867" b="0">
                <a:solidFill>
                  <a:schemeClr val="tx1"/>
                </a:solidFill>
                <a:highlight>
                  <a:srgbClr val="FFFFFF"/>
                </a:highlight>
              </a:rPr>
              <a:t>Findings expanded to other wireless non-networked point-to-point connections</a:t>
            </a:r>
          </a:p>
          <a:p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1FDAD-81E0-2DF2-9F99-674A8668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EDF57-BDC9-DF3E-86B4-E1BCC439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926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08D9F2-9FCD-6E1D-3C72-D34A8427A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50" b="0">
                <a:solidFill>
                  <a:schemeClr val="tx1"/>
                </a:solidFill>
                <a:highlight>
                  <a:srgbClr val="FFFFFF"/>
                </a:highlight>
              </a:rPr>
              <a:t>IDENTIFY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Vulnerabilities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How to exploit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How to defend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867" b="0" u="sng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850" b="0">
                <a:solidFill>
                  <a:schemeClr val="tx1"/>
                </a:solidFill>
                <a:highlight>
                  <a:srgbClr val="FFFFFF"/>
                </a:highlight>
              </a:rPr>
              <a:t>APPLY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hijacking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eavesdropping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Interpretation of results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67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850" b="0">
                <a:solidFill>
                  <a:schemeClr val="tx1"/>
                </a:solidFill>
                <a:highlight>
                  <a:srgbClr val="FFFFFF"/>
                </a:highlight>
              </a:rPr>
              <a:t>EXPAND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Provide research to NRO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Observe various side channel-attacks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Create security mitigations – Software Based Encryption</a:t>
            </a:r>
          </a:p>
          <a:p>
            <a:pPr marL="800100" lvl="1" indent="-342900">
              <a:buClr>
                <a:schemeClr val="dk1"/>
              </a:buClr>
              <a:buSzPts val="1100"/>
            </a:pPr>
            <a:r>
              <a:rPr lang="en-US" sz="1450" b="0">
                <a:solidFill>
                  <a:schemeClr val="tx1"/>
                </a:solidFill>
                <a:highlight>
                  <a:srgbClr val="FFFFFF"/>
                </a:highlight>
              </a:rPr>
              <a:t>Expand to larger technologies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2EE2E6-C81A-48C3-979E-8952208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8439B-398E-9194-17F0-1C5BADD45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293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8e7779-d191-4f89-8ba2-6d79fa753a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B0860FE7AA240952B4D4866A5B65B" ma:contentTypeVersion="11" ma:contentTypeDescription="Create a new document." ma:contentTypeScope="" ma:versionID="885b2909c356337fdc79a251e75ab251">
  <xsd:schema xmlns:xsd="http://www.w3.org/2001/XMLSchema" xmlns:xs="http://www.w3.org/2001/XMLSchema" xmlns:p="http://schemas.microsoft.com/office/2006/metadata/properties" xmlns:ns2="008e7779-d191-4f89-8ba2-6d79fa753a71" xmlns:ns3="b4391d8c-6e0b-40e1-a9c9-cd08aa23cea3" targetNamespace="http://schemas.microsoft.com/office/2006/metadata/properties" ma:root="true" ma:fieldsID="8aa356998364fa0aa7b147df01bd1e91" ns2:_="" ns3:_="">
    <xsd:import namespace="008e7779-d191-4f89-8ba2-6d79fa753a71"/>
    <xsd:import namespace="b4391d8c-6e0b-40e1-a9c9-cd08aa23c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e7779-d191-4f89-8ba2-6d79fa753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6a427a-858a-487d-80a3-21f23792e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91d8c-6e0b-40e1-a9c9-cd08aa23ce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D7D486-BDDB-4A7D-8689-403AC5683BEA}">
  <ds:schemaRefs>
    <ds:schemaRef ds:uri="008e7779-d191-4f89-8ba2-6d79fa753a7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8E6035-544E-4EDD-A4EA-890A7825219D}">
  <ds:schemaRefs>
    <ds:schemaRef ds:uri="008e7779-d191-4f89-8ba2-6d79fa753a71"/>
    <ds:schemaRef ds:uri="b4391d8c-6e0b-40e1-a9c9-cd08aa23ce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E390CB-33B7-4088-A752-606EA1A1B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4_USAFA Standard</vt:lpstr>
      <vt:lpstr>PowerPoint Presentation</vt:lpstr>
      <vt:lpstr>Executive Summary</vt:lpstr>
      <vt:lpstr>Technical Discussion </vt:lpstr>
      <vt:lpstr>Qi Specs</vt:lpstr>
      <vt:lpstr>Qi – Protocol Overview</vt:lpstr>
      <vt:lpstr>WPT Attack Vectors – Overview (1)</vt:lpstr>
      <vt:lpstr>WPT Attack Vectors – Overview (2)</vt:lpstr>
      <vt:lpstr>Motivation</vt:lpstr>
      <vt:lpstr>Problem Statement</vt:lpstr>
      <vt:lpstr>Key Accomplishments to Date</vt:lpstr>
      <vt:lpstr>Packet Interception</vt:lpstr>
      <vt:lpstr>Packet Injection</vt:lpstr>
      <vt:lpstr>Scripted Packet Generation</vt:lpstr>
      <vt:lpstr>Injection Via Waveform Generator</vt:lpstr>
      <vt:lpstr>Qi Communication</vt:lpstr>
      <vt:lpstr>Qi Sniffer</vt:lpstr>
      <vt:lpstr>Fingerprinting</vt:lpstr>
      <vt:lpstr>Software Based Encryption</vt:lpstr>
      <vt:lpstr>Linear Feedback Shift Register (LFSR) Encryption</vt:lpstr>
      <vt:lpstr>Existing Challenges</vt:lpstr>
      <vt:lpstr>Discussion of Progress and Implications</vt:lpstr>
      <vt:lpstr>Lessons Learned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2022-11-09T16:37:57Z</dcterms:created>
  <dcterms:modified xsi:type="dcterms:W3CDTF">2023-05-10T17:22:22Z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0x0101000B9B0860FE7AA240952B4D4866A5B65B</vt:lpwstr>
  </property>
  <property fmtid="{D5CDD505-2E9C-101B-9397-08002B2CF9AE}" pid="3" name="MediaServiceImageTags">
    <vt:lpwstr/>
  </property>
</Properties>
</file>